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70" r:id="rId2"/>
    <p:sldId id="271" r:id="rId3"/>
    <p:sldId id="272" r:id="rId4"/>
    <p:sldId id="275" r:id="rId5"/>
    <p:sldId id="274" r:id="rId6"/>
    <p:sldId id="256" r:id="rId7"/>
    <p:sldId id="267" r:id="rId8"/>
    <p:sldId id="257" r:id="rId9"/>
    <p:sldId id="266" r:id="rId10"/>
    <p:sldId id="258" r:id="rId11"/>
    <p:sldId id="259" r:id="rId12"/>
    <p:sldId id="265" r:id="rId13"/>
    <p:sldId id="260" r:id="rId14"/>
    <p:sldId id="261" r:id="rId15"/>
    <p:sldId id="269" r:id="rId16"/>
    <p:sldId id="262" r:id="rId17"/>
    <p:sldId id="263" r:id="rId18"/>
    <p:sldId id="279" r:id="rId19"/>
    <p:sldId id="281" r:id="rId20"/>
    <p:sldId id="282" r:id="rId21"/>
    <p:sldId id="280" r:id="rId22"/>
    <p:sldId id="276" r:id="rId23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7907" autoAdjust="0"/>
  </p:normalViewPr>
  <p:slideViewPr>
    <p:cSldViewPr>
      <p:cViewPr varScale="1">
        <p:scale>
          <a:sx n="63" d="100"/>
          <a:sy n="63" d="100"/>
        </p:scale>
        <p:origin x="29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295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3C620A7-82BE-4054-9414-AAF698EC6D07}" type="datetimeFigureOut">
              <a:rPr lang="en-US"/>
              <a:pPr>
                <a:defRPr/>
              </a:pPr>
              <a:t>4/2/2024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C24A6B5-DFFD-4618-A326-4FEBA7CC8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rtl="0" fontAlgn="base">
      <a:spcBef>
        <a:spcPct val="30000"/>
      </a:spcBef>
      <a:spcAft>
        <a:spcPct val="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rtl="0" fontAlgn="base">
      <a:spcBef>
        <a:spcPct val="30000"/>
      </a:spcBef>
      <a:spcAft>
        <a:spcPct val="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rtl="0" fontAlgn="base">
      <a:spcBef>
        <a:spcPct val="30000"/>
      </a:spcBef>
      <a:spcAft>
        <a:spcPct val="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rtl="0" fontAlgn="base">
      <a:spcBef>
        <a:spcPct val="30000"/>
      </a:spcBef>
      <a:spcAft>
        <a:spcPct val="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rtl="0" fontAlgn="base">
      <a:spcBef>
        <a:spcPct val="30000"/>
      </a:spcBef>
      <a:spcAft>
        <a:spcPct val="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9BC75D6B-FFB2-48DB-A09E-089DF0D5E658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新細明體" panose="02020500000000000000" pitchFamily="18" charset="-12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3033C52-A6D3-4BC6-9893-DDB7E49290F1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 smtClean="0"/>
              <a:t>活動一　熱身活動：欣兒的故事（上）（</a:t>
            </a:r>
            <a:r>
              <a:rPr lang="en-US" b="1" dirty="0" smtClean="0"/>
              <a:t>10</a:t>
            </a:r>
            <a:r>
              <a:rPr lang="zh-TW" altLang="en-US" b="1" dirty="0" smtClean="0"/>
              <a:t>分鐘）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TW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教師介紹一個新朋友──欣兒給同學認識（</a:t>
            </a:r>
            <a:r>
              <a:rPr lang="zh-TW" altLang="en-US" b="1" dirty="0" smtClean="0"/>
              <a:t>附件一</a:t>
            </a:r>
            <a:r>
              <a:rPr lang="zh-TW" altLang="en-US" dirty="0" smtClean="0"/>
              <a:t>），指她非常可愛聽話，但她有一個壞習慣極需要改善，請學生猜猜是甚麼？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教師暫不告之答案，請學生看看欣兒一天二十四小時是怎樣度過的。教師根據</a:t>
            </a:r>
            <a:r>
              <a:rPr lang="zh-TW" altLang="en-US" b="1" dirty="0" smtClean="0"/>
              <a:t>附件一</a:t>
            </a:r>
            <a:r>
              <a:rPr lang="zh-TW" altLang="en-US" dirty="0" smtClean="0"/>
              <a:t>「欣兒的故事（上）」的資料，一邊說欣兒的一天，一邊以動作演繹她的活動（如做睡覺、行路、乘車、坐著上課、打機、吃飯的動作），也可邀請學生跟著教師的動作，一起過欣兒的一天。</a:t>
            </a:r>
            <a:endParaRPr lang="en-US" altLang="zh-TW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 </a:t>
            </a:r>
            <a:r>
              <a:rPr lang="zh-TW" altLang="en-US" dirty="0" smtClean="0"/>
              <a:t>完成後，學生會發現，基本上欣兒一天到晚大部分時間都是坐著。接著教師向引導學生思考以下問題：</a:t>
            </a:r>
            <a:endParaRPr lang="en-US" dirty="0" smtClean="0"/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「你們覺得欣兒生活上出現了甚麼問題？」（欣兒平日不是返學、在家中讀書溫習外，便是看電視或打機，甚少運動。）</a:t>
            </a:r>
            <a:endParaRPr lang="en-US" dirty="0" smtClean="0"/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為甚麼欣兒不做運動？請學生隨意猜猜。（沒有機會，如學校與家距離近，連走路的機會也沒有，上街玩又怕遇到不良份子等。）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教師進而問：「你們的二十四小時又是怎樣呢？是周身郁，定係唔多郁？」把話題拉到學生的生活上。</a:t>
            </a:r>
            <a:endParaRPr lang="en-US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b="1" dirty="0" smtClean="0"/>
              <a:t>學習重點：</a:t>
            </a:r>
            <a:endParaRPr lang="en-US" altLang="zh-TW" b="1" dirty="0" smtClean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透過欣兒的故事，讓學生知道很多人也缺乏運動。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透過反思欣兒生活習慣，幫助學生了解缺乏運動是一個壞的生活習慣。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57C83A6-6FA8-4C82-BF2C-828455F62FC4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 smtClean="0"/>
              <a:t>活動二：</a:t>
            </a:r>
            <a:r>
              <a:rPr lang="en-US" b="1" dirty="0" smtClean="0"/>
              <a:t>24</a:t>
            </a:r>
            <a:r>
              <a:rPr lang="zh-TW" altLang="en-US" b="1" dirty="0" smtClean="0"/>
              <a:t>小時周身郁？定係唔多郁？（</a:t>
            </a:r>
            <a:r>
              <a:rPr lang="en-US" b="1" dirty="0" smtClean="0"/>
              <a:t>10</a:t>
            </a:r>
            <a:r>
              <a:rPr lang="zh-TW" altLang="en-US" b="1" dirty="0" smtClean="0"/>
              <a:t>分鐘）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教師派發</a:t>
            </a:r>
            <a:r>
              <a:rPr lang="zh-TW" altLang="en-US" b="1" dirty="0" smtClean="0"/>
              <a:t>附件二</a:t>
            </a:r>
            <a:r>
              <a:rPr lang="zh-TW" altLang="en-US" dirty="0" smtClean="0"/>
              <a:t>，並展示附件二的三幅圖畫（坐、運動、睡），問他們一天二十四小時，由起床至睡覺通常的姿勢是甚麼？請他們回答。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請學生想想自己的一天由起床至睡覺通常是怎樣度過，然後回答附件二的第</a:t>
            </a:r>
            <a:r>
              <a:rPr lang="en-US" dirty="0" smtClean="0"/>
              <a:t>2</a:t>
            </a:r>
            <a:r>
              <a:rPr lang="zh-TW" altLang="en-US" dirty="0" smtClean="0"/>
              <a:t>條問題。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如時間許可，教師可邀請他們回想平常的活動。教師拿出玩具時鐘，開始撥分針，請學生按時繼續演繹一天的活動。教師把鐘調校得時快時慢，或輔以問題，突顯學生缺乏運動的情況。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活動完成後，教師問學生以下問題，教師亦可訪問一些多作運動的同學，請他們分享：</a:t>
            </a:r>
            <a:endParaRPr lang="en-US" dirty="0" smtClean="0"/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一天二十四小時是多數「郁」，還是多數「唔郁」？有多少時間是坐及睡？每天做運動上時間佔多少？</a:t>
            </a:r>
            <a:endParaRPr lang="en-US" dirty="0" smtClean="0"/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為甚麼少做運動／常做運動？</a:t>
            </a:r>
            <a:endParaRPr lang="en-US" dirty="0" smtClean="0"/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想想如自己繼續這種不做運動的生活方式，二十年後會怎樣？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TW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b="1" dirty="0" smtClean="0"/>
              <a:t>學習重點：</a:t>
            </a:r>
            <a:endParaRPr lang="en-US" altLang="zh-TW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檢示自己一天的活動，幫助學生明白自己日常生活是否缺乏運動。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5CC9D05-032D-4C2D-AF76-CD85C8B75182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b="1" dirty="0" smtClean="0"/>
              <a:t>活動三　欣兒的故事（下） </a:t>
            </a:r>
            <a:r>
              <a:rPr lang="en-US" b="1" dirty="0" smtClean="0"/>
              <a:t>(10</a:t>
            </a:r>
            <a:r>
              <a:rPr lang="zh-TW" altLang="en-US" b="1" dirty="0" smtClean="0"/>
              <a:t>分鐘</a:t>
            </a:r>
            <a:r>
              <a:rPr lang="en-US" b="1" dirty="0" smtClean="0"/>
              <a:t>)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教師指出像欣兒的情況十分普遍，研究顯示香港學童普遍缺乏運動，體質一代比一代差，加上他們經常吃一些高脂肪的零食，所以近年學童有過胖的問題。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教師進而點出不做運動帶來的影響，及多做運動的好處？</a:t>
            </a:r>
            <a:r>
              <a:rPr lang="en-US" altLang="zh-TW" dirty="0" smtClean="0"/>
              <a:t>[</a:t>
            </a:r>
            <a:r>
              <a:rPr lang="zh-TW" altLang="en-US" dirty="0" smtClean="0"/>
              <a:t>投影片</a:t>
            </a:r>
            <a:r>
              <a:rPr lang="en-US" altLang="zh-TW" dirty="0" smtClean="0"/>
              <a:t>6 – 17]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15926755-B52B-4FDA-B327-00189F53D51A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zh-TW" dirty="0" smtClean="0"/>
              <a:t>[</a:t>
            </a:r>
            <a:r>
              <a:rPr lang="zh-TW" altLang="en-US" dirty="0" smtClean="0"/>
              <a:t>投影片</a:t>
            </a:r>
            <a:r>
              <a:rPr lang="en-US" altLang="zh-TW" dirty="0" smtClean="0"/>
              <a:t>6-17] </a:t>
            </a:r>
            <a:r>
              <a:rPr lang="zh-TW" altLang="en-US" dirty="0" smtClean="0"/>
              <a:t>教師帶出運動的十大好處</a:t>
            </a:r>
            <a:endParaRPr lang="en-US" altLang="en-US" dirty="0" smtClean="0">
              <a:ea typeface="新細明體" panose="02020500000000000000" pitchFamily="18" charset="-12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F3CB9EC8-8A39-43D6-B831-364AFB1DFAE8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b="1" dirty="0" smtClean="0"/>
              <a:t>活動三　欣兒的故事（下） </a:t>
            </a:r>
            <a:r>
              <a:rPr lang="en-US" b="1" dirty="0" smtClean="0"/>
              <a:t>(10</a:t>
            </a:r>
            <a:r>
              <a:rPr lang="zh-TW" altLang="en-US" b="1" dirty="0" smtClean="0"/>
              <a:t>分鐘</a:t>
            </a:r>
            <a:r>
              <a:rPr lang="en-US" b="1" dirty="0" smtClean="0"/>
              <a:t>)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教師再回到欣兒的故事並指出：二十年後，欣兒可能患上心臟病、高血壓等，當她發現運動的好處後，就下決心做運動，結果她就定出以下的計劃。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派發</a:t>
            </a:r>
            <a:r>
              <a:rPr lang="zh-TW" altLang="en-US" b="1" dirty="0" smtClean="0"/>
              <a:t>附件三</a:t>
            </a:r>
            <a:r>
              <a:rPr lang="zh-TW" altLang="en-US" dirty="0" smtClean="0"/>
              <a:t>，請學生想想附件三列出的問題。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學生分享後，教師由此而帶出欣兒失敗的原因在於（</a:t>
            </a:r>
            <a:r>
              <a:rPr lang="en-US" dirty="0" smtClean="0"/>
              <a:t>1</a:t>
            </a:r>
            <a:r>
              <a:rPr lang="zh-TW" altLang="en-US" dirty="0" smtClean="0"/>
              <a:t>）缺乏恆心、毅力，即堅毅不足</a:t>
            </a:r>
            <a:r>
              <a:rPr lang="en-US" dirty="0" smtClean="0"/>
              <a:t>;</a:t>
            </a:r>
            <a:r>
              <a:rPr lang="zh-TW" altLang="en-US" dirty="0" smtClean="0"/>
              <a:t>及</a:t>
            </a:r>
            <a:r>
              <a:rPr lang="en-US" dirty="0" smtClean="0"/>
              <a:t>(2)</a:t>
            </a:r>
            <a:r>
              <a:rPr lang="zh-TW" altLang="en-US" dirty="0" smtClean="0"/>
              <a:t>對天天做運動的方法及認識也不足，從而帶出以下活動。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TW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15926755-B52B-4FDA-B327-00189F53D51A}" type="slidenum">
              <a:rPr lang="en-US" altLang="en-US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9173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教師帶出健康生活方式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24A6B5-DFFD-4618-A326-4FEBA7CC89B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55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dirty="0" smtClean="0">
                <a:ea typeface="新細明體" panose="02020500000000000000" pitchFamily="18" charset="-120"/>
              </a:rPr>
              <a:t>派發附件四：延伸活動工作紙</a:t>
            </a:r>
            <a:endParaRPr lang="en-US" altLang="en-US" dirty="0" smtClean="0">
              <a:ea typeface="新細明體" panose="02020500000000000000" pitchFamily="18" charset="-12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9BCAD7FD-5E61-4332-A673-6C61B2BD283D}" type="slidenum">
              <a:rPr lang="en-US" altLang="en-US"/>
              <a:pPr/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6DB6F-EE89-4D8C-BD9E-E6A5748D4F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164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FB262-0123-4844-B251-01B5222E5DB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014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DF294-D05D-4600-8F00-0DA2621CB8A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9009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43398-120E-45B0-AD26-3E9CE77E08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0301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38B53-27DE-491C-ADA8-A41EBA016E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574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9D709-00DC-4061-9580-33209EE025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1815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C01C5-D9C1-4FB7-97C5-DFF0107E35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7221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23AE4-589E-4766-A484-F9177C96C8C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379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FF749-671D-4676-AA46-309BC4CD00A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1898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EE6F1-8A02-4DFE-B172-A2339F37061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998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3BB44-0710-485A-91EA-F182177EA21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18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CFDFE"/>
            </a:gs>
            <a:gs pos="74001">
              <a:srgbClr val="E0F1F2"/>
            </a:gs>
            <a:gs pos="83000">
              <a:srgbClr val="E0F1F2"/>
            </a:gs>
            <a:gs pos="100000">
              <a:srgbClr val="EBF6F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40F831E-6962-4FCB-AFF1-3E90368A77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mm.edcity.hk/media/%E5%81%A5%E5%BA%B7%E5%8B%95%E8%B5%B7%E4%BE%86/0_k96iuwl2/187438543" TargetMode="External"/><Relationship Id="rId2" Type="http://schemas.openxmlformats.org/officeDocument/2006/relationships/hyperlink" Target="https://www.youtube.com/watch?v=YbwPUJwh7z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mm.edcity.hk/media/0_bdld5wqy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我要天天做運動</a:t>
            </a:r>
            <a:endParaRPr lang="en-US" altLang="en-US" smtClean="0"/>
          </a:p>
        </p:txBody>
      </p:sp>
      <p:sp>
        <p:nvSpPr>
          <p:cNvPr id="3075" name="Subtitle 5"/>
          <p:cNvSpPr>
            <a:spLocks noGrp="1"/>
          </p:cNvSpPr>
          <p:nvPr>
            <p:ph type="subTitle" idx="1"/>
          </p:nvPr>
        </p:nvSpPr>
        <p:spPr>
          <a:xfrm>
            <a:off x="250825" y="4954588"/>
            <a:ext cx="6858000" cy="1601787"/>
          </a:xfrm>
        </p:spPr>
        <p:txBody>
          <a:bodyPr>
            <a:spAutoFit/>
          </a:bodyPr>
          <a:lstStyle/>
          <a:p>
            <a:pPr algn="l" eaLnBrk="1" hangingPunct="1"/>
            <a:r>
              <a:rPr lang="zh-TW" altLang="en-US" sz="1400" dirty="0" smtClean="0">
                <a:solidFill>
                  <a:schemeClr val="accent2"/>
                </a:solidFill>
              </a:rPr>
              <a:t>對象：初小學生</a:t>
            </a:r>
            <a:endParaRPr lang="en-US" altLang="zh-TW" sz="1400" dirty="0" smtClean="0">
              <a:solidFill>
                <a:schemeClr val="accent2"/>
              </a:solidFill>
            </a:endParaRPr>
          </a:p>
          <a:p>
            <a:pPr algn="l" eaLnBrk="1" hangingPunct="1"/>
            <a:endParaRPr lang="en-US" altLang="zh-TW" sz="1400" dirty="0" smtClean="0">
              <a:solidFill>
                <a:schemeClr val="accent2"/>
              </a:solidFill>
            </a:endParaRPr>
          </a:p>
          <a:p>
            <a:pPr algn="l" eaLnBrk="1" hangingPunct="1"/>
            <a:r>
              <a:rPr lang="zh-TW" altLang="en-US" sz="1400" dirty="0" smtClean="0">
                <a:solidFill>
                  <a:schemeClr val="accent2"/>
                </a:solidFill>
              </a:rPr>
              <a:t>價值觀教育</a:t>
            </a:r>
            <a:endParaRPr lang="en-US" altLang="zh-TW" sz="1400" dirty="0" smtClean="0">
              <a:solidFill>
                <a:schemeClr val="accent2"/>
              </a:solidFill>
            </a:endParaRPr>
          </a:p>
          <a:p>
            <a:pPr algn="l" eaLnBrk="1" hangingPunct="1"/>
            <a:r>
              <a:rPr lang="zh-TW" altLang="en-US" sz="1400" dirty="0" smtClean="0">
                <a:solidFill>
                  <a:schemeClr val="accent2"/>
                </a:solidFill>
              </a:rPr>
              <a:t>教育局 課程發展處</a:t>
            </a:r>
            <a:endParaRPr lang="en-US" altLang="zh-TW" sz="1400" dirty="0" smtClean="0">
              <a:solidFill>
                <a:schemeClr val="accent2"/>
              </a:solidFill>
            </a:endParaRPr>
          </a:p>
          <a:p>
            <a:pPr algn="l" eaLnBrk="1" hangingPunct="1"/>
            <a:r>
              <a:rPr lang="zh-TW" altLang="en-US" sz="1400" dirty="0" smtClean="0">
                <a:solidFill>
                  <a:schemeClr val="accent2"/>
                </a:solidFill>
              </a:rPr>
              <a:t>德育、公民及國民教育組</a:t>
            </a:r>
            <a:r>
              <a:rPr lang="en-US" altLang="zh-TW" sz="1400" dirty="0" smtClean="0">
                <a:solidFill>
                  <a:schemeClr val="accent2"/>
                </a:solidFill>
              </a:rPr>
              <a:t>1</a:t>
            </a:r>
          </a:p>
          <a:p>
            <a:pPr algn="l" eaLnBrk="1" hangingPunct="1"/>
            <a:r>
              <a:rPr lang="zh-TW" altLang="en-US" sz="1400" dirty="0" smtClean="0">
                <a:solidFill>
                  <a:schemeClr val="accent2"/>
                </a:solidFill>
              </a:rPr>
              <a:t>最後更新日期：</a:t>
            </a:r>
            <a:r>
              <a:rPr lang="en-US" altLang="zh-TW" sz="1400" dirty="0" smtClean="0">
                <a:solidFill>
                  <a:schemeClr val="accent2"/>
                </a:solidFill>
              </a:rPr>
              <a:t>2024</a:t>
            </a:r>
            <a:r>
              <a:rPr lang="zh-TW" altLang="en-US" sz="1400" dirty="0" smtClean="0">
                <a:solidFill>
                  <a:schemeClr val="accent2"/>
                </a:solidFill>
              </a:rPr>
              <a:t>年</a:t>
            </a:r>
            <a:r>
              <a:rPr lang="en-US" altLang="zh-TW" sz="1400" dirty="0" smtClean="0">
                <a:solidFill>
                  <a:schemeClr val="accent2"/>
                </a:solidFill>
              </a:rPr>
              <a:t>3</a:t>
            </a:r>
            <a:r>
              <a:rPr lang="zh-TW" altLang="en-US" sz="1400" dirty="0" smtClean="0">
                <a:solidFill>
                  <a:schemeClr val="accent2"/>
                </a:solidFill>
              </a:rPr>
              <a:t>月</a:t>
            </a:r>
            <a:endParaRPr lang="en-US" altLang="en-US" sz="1400" dirty="0" smtClean="0">
              <a:solidFill>
                <a:schemeClr val="accent2"/>
              </a:solidFill>
            </a:endParaRPr>
          </a:p>
        </p:txBody>
      </p:sp>
      <p:pic>
        <p:nvPicPr>
          <p:cNvPr id="7" name="Picture 6" descr="Push-Ups - B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508500"/>
            <a:ext cx="2220912" cy="188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Jumping Rope - Rabbi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2028825"/>
            <a:ext cx="1076325" cy="232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Weight Lifter - Dog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3509963"/>
            <a:ext cx="1439863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5" descr="Cycling - Lio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325" y="431800"/>
            <a:ext cx="1493838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4" descr="Stretch 0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95288"/>
            <a:ext cx="1809750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常做運動好處多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FF0000"/>
                </a:solidFill>
              </a:rPr>
              <a:t>增強</a:t>
            </a:r>
            <a:r>
              <a:rPr lang="zh-TW" altLang="en-US" smtClean="0"/>
              <a:t>身體</a:t>
            </a:r>
            <a:r>
              <a:rPr lang="zh-TW" altLang="en-US" smtClean="0">
                <a:solidFill>
                  <a:srgbClr val="FF0000"/>
                </a:solidFill>
              </a:rPr>
              <a:t>抵抗能力</a:t>
            </a:r>
            <a:r>
              <a:rPr lang="zh-TW" altLang="en-US" smtClean="0"/>
              <a:t>，減少疾病。 </a:t>
            </a:r>
          </a:p>
        </p:txBody>
      </p:sp>
      <p:pic>
        <p:nvPicPr>
          <p:cNvPr id="18436" name="Picture 5" descr="Cycling - L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349500"/>
            <a:ext cx="2951163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3B32F55-1D68-4BDD-9A90-0111FF0DE402}" type="slidenum">
              <a:rPr lang="en-US" altLang="zh-TW"/>
              <a:pPr/>
              <a:t>10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常做運動好處多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051425" cy="4525963"/>
          </a:xfrm>
        </p:spPr>
        <p:txBody>
          <a:bodyPr/>
          <a:lstStyle/>
          <a:p>
            <a:pPr marL="609600" indent="-609600" eaLnBrk="1" hangingPunct="1"/>
            <a:r>
              <a:rPr lang="zh-TW" altLang="en-US" smtClean="0">
                <a:solidFill>
                  <a:srgbClr val="FF0000"/>
                </a:solidFill>
              </a:rPr>
              <a:t>增加骨質密度</a:t>
            </a:r>
            <a:r>
              <a:rPr lang="zh-TW" altLang="en-US" smtClean="0"/>
              <a:t>，預防骨質疏鬆。</a:t>
            </a:r>
          </a:p>
          <a:p>
            <a:pPr marL="609600" indent="-609600" eaLnBrk="1" hangingPunct="1">
              <a:buFontTx/>
              <a:buNone/>
            </a:pPr>
            <a:endParaRPr lang="zh-TW" altLang="en-US" smtClean="0"/>
          </a:p>
        </p:txBody>
      </p:sp>
      <p:pic>
        <p:nvPicPr>
          <p:cNvPr id="19460" name="Picture 4" descr="Body Builder - Eag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989138"/>
            <a:ext cx="3806825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B17637B5-A0D7-47C8-95F8-F021C8C6CB6E}" type="slidenum">
              <a:rPr lang="en-US" altLang="zh-TW"/>
              <a:pPr/>
              <a:t>11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常做運動好處多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FF0000"/>
                </a:solidFill>
              </a:rPr>
              <a:t>增強肌肉鍛鍊</a:t>
            </a:r>
            <a:r>
              <a:rPr lang="zh-TW" altLang="en-US" smtClean="0"/>
              <a:t>，消耗體內脂肪，維持適當體重</a:t>
            </a:r>
          </a:p>
        </p:txBody>
      </p:sp>
      <p:pic>
        <p:nvPicPr>
          <p:cNvPr id="20484" name="Picture 5" descr="Over Weight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565400"/>
            <a:ext cx="3124200" cy="370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471A312-F13C-449F-B3D4-239309C6AFF8}" type="slidenum">
              <a:rPr lang="en-US" altLang="zh-TW"/>
              <a:pPr/>
              <a:t>12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常做運動好處多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FF0000"/>
                </a:solidFill>
              </a:rPr>
              <a:t>增加筋骨靈活性</a:t>
            </a:r>
            <a:r>
              <a:rPr lang="zh-TW" altLang="en-US" smtClean="0"/>
              <a:t>，減少受傷的機會。 </a:t>
            </a:r>
          </a:p>
        </p:txBody>
      </p:sp>
      <p:pic>
        <p:nvPicPr>
          <p:cNvPr id="21508" name="Picture 4" descr="Stretch 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492375"/>
            <a:ext cx="3921125" cy="374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691166F-D9DB-4D88-B8B6-C9C7A92A6C5E}" type="slidenum">
              <a:rPr lang="en-US" altLang="zh-TW"/>
              <a:pPr/>
              <a:t>13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常做運動好處多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99350" cy="4525963"/>
          </a:xfrm>
        </p:spPr>
        <p:txBody>
          <a:bodyPr/>
          <a:lstStyle/>
          <a:p>
            <a:pPr eaLnBrk="1" hangingPunct="1"/>
            <a:r>
              <a:rPr lang="zh-TW" altLang="en-US" smtClean="0"/>
              <a:t>舒展身心，</a:t>
            </a:r>
            <a:r>
              <a:rPr lang="zh-TW" altLang="en-US" smtClean="0">
                <a:solidFill>
                  <a:srgbClr val="FF0000"/>
                </a:solidFill>
              </a:rPr>
              <a:t>有助安眠</a:t>
            </a:r>
          </a:p>
          <a:p>
            <a:pPr eaLnBrk="1" hangingPunct="1"/>
            <a:endParaRPr lang="zh-TW" altLang="en-US" smtClean="0"/>
          </a:p>
        </p:txBody>
      </p:sp>
      <p:pic>
        <p:nvPicPr>
          <p:cNvPr id="22532" name="Picture 4" descr="Man Sleeping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3284538"/>
            <a:ext cx="4672013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3E640E9-12C3-47D6-BCD6-4F5D5F6F95AC}" type="slidenum">
              <a:rPr lang="en-US" altLang="zh-TW"/>
              <a:pPr/>
              <a:t>14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常做運動好處多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zh-TW" altLang="en-US" smtClean="0"/>
              <a:t>紓緩壓力</a:t>
            </a:r>
          </a:p>
        </p:txBody>
      </p:sp>
      <p:pic>
        <p:nvPicPr>
          <p:cNvPr id="23556" name="Picture 4" descr="Running with D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989138"/>
            <a:ext cx="3673475" cy="350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7AF532F-65D9-46FF-9A76-F8FC5AD9FD80}" type="slidenum">
              <a:rPr lang="en-US" altLang="zh-TW"/>
              <a:pPr/>
              <a:t>15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常做運動好處多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提供</a:t>
            </a:r>
            <a:r>
              <a:rPr lang="zh-TW" altLang="en-US" smtClean="0">
                <a:solidFill>
                  <a:srgbClr val="FF0000"/>
                </a:solidFill>
              </a:rPr>
              <a:t>與家人或朋友一起分享樂趣</a:t>
            </a:r>
            <a:r>
              <a:rPr lang="zh-TW" altLang="en-US" smtClean="0"/>
              <a:t>的機會。 </a:t>
            </a:r>
          </a:p>
        </p:txBody>
      </p:sp>
      <p:pic>
        <p:nvPicPr>
          <p:cNvPr id="24580" name="Picture 4" descr="Father &amp; Son Picnic - Bea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492375"/>
            <a:ext cx="3297237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97F3DD0-8871-404D-A5EE-2B8B0686AE8E}" type="slidenum">
              <a:rPr lang="en-US" altLang="zh-TW"/>
              <a:pPr/>
              <a:t>16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常做運動好處多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130925" cy="4525963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FF0000"/>
                </a:solidFill>
              </a:rPr>
              <a:t>增加自信心</a:t>
            </a:r>
            <a:r>
              <a:rPr lang="zh-TW" altLang="en-US" smtClean="0"/>
              <a:t>，建立自我形象。 </a:t>
            </a:r>
          </a:p>
        </p:txBody>
      </p:sp>
      <p:pic>
        <p:nvPicPr>
          <p:cNvPr id="25604" name="Picture 4" descr="Man Wav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349500"/>
            <a:ext cx="3733800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82E0D15-8453-43C6-872B-EB99B50B43DF}" type="slidenum">
              <a:rPr lang="en-US" altLang="zh-TW"/>
              <a:pPr/>
              <a:t>17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E4FA855-68F5-4F9C-AC94-CBFFDEE19E1E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2448272"/>
          </a:xfrm>
        </p:spPr>
        <p:txBody>
          <a:bodyPr/>
          <a:lstStyle/>
          <a:p>
            <a:pPr eaLnBrk="1" hangingPunct="1"/>
            <a:r>
              <a:rPr lang="zh-TW" altLang="en-US" sz="60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活動三：欣兒的故事（下）</a:t>
            </a:r>
            <a:endParaRPr lang="en-US" altLang="en-US" sz="600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104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健康生活方式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按世界衞生組織的建議，</a:t>
            </a:r>
            <a:r>
              <a:rPr lang="en-US" altLang="zh-TW" dirty="0"/>
              <a:t>5-17</a:t>
            </a:r>
            <a:r>
              <a:rPr lang="zh-TW" altLang="en-US" dirty="0"/>
              <a:t>歲兒童及青少年</a:t>
            </a:r>
            <a:r>
              <a:rPr lang="zh-TW" altLang="en-US" b="1" dirty="0">
                <a:solidFill>
                  <a:srgbClr val="C00000"/>
                </a:solidFill>
              </a:rPr>
              <a:t>應在一星期內，累積平均每天最少</a:t>
            </a:r>
            <a:r>
              <a:rPr lang="en-US" altLang="zh-TW" b="1" dirty="0">
                <a:solidFill>
                  <a:srgbClr val="C00000"/>
                </a:solidFill>
              </a:rPr>
              <a:t>60</a:t>
            </a:r>
            <a:r>
              <a:rPr lang="zh-TW" altLang="en-US" b="1" dirty="0">
                <a:solidFill>
                  <a:srgbClr val="C00000"/>
                </a:solidFill>
              </a:rPr>
              <a:t>分鐘</a:t>
            </a:r>
            <a:r>
              <a:rPr lang="zh-TW" altLang="en-US" dirty="0"/>
              <a:t>中等強度至劇烈強度的體能活動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TW" altLang="en-US" dirty="0"/>
          </a:p>
          <a:p>
            <a:r>
              <a:rPr lang="zh-TW" altLang="en-US" b="1" dirty="0" smtClean="0">
                <a:solidFill>
                  <a:srgbClr val="C00000"/>
                </a:solidFill>
              </a:rPr>
              <a:t>體能</a:t>
            </a:r>
            <a:r>
              <a:rPr lang="zh-TW" altLang="en-US" b="1" dirty="0">
                <a:solidFill>
                  <a:srgbClr val="C00000"/>
                </a:solidFill>
              </a:rPr>
              <a:t>活動</a:t>
            </a:r>
            <a:r>
              <a:rPr lang="zh-TW" altLang="en-US" dirty="0"/>
              <a:t>是指所有會</a:t>
            </a:r>
            <a:r>
              <a:rPr lang="zh-TW" altLang="en-US" b="1" dirty="0">
                <a:solidFill>
                  <a:srgbClr val="C00000"/>
                </a:solidFill>
              </a:rPr>
              <a:t>消耗能量的身體活動</a:t>
            </a:r>
            <a:r>
              <a:rPr lang="en-US" altLang="zh-TW" dirty="0"/>
              <a:t>,</a:t>
            </a:r>
            <a:r>
              <a:rPr lang="zh-TW" altLang="en-US" dirty="0"/>
              <a:t>包括體育課、運動競賽、體能訓練；以及交通往來（如步行或踏單車）、家務勞動、各類動態的遊戲和娛樂等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43398-120E-45B0-AD26-3E9CE77E088C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5" name="TextBox 4"/>
          <p:cNvSpPr txBox="1"/>
          <p:nvPr/>
        </p:nvSpPr>
        <p:spPr>
          <a:xfrm>
            <a:off x="2699792" y="6245225"/>
            <a:ext cx="5338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https://cd1.edb.hkedcity.net/cd/pe/tc/pa/pa_c.htm</a:t>
            </a:r>
          </a:p>
        </p:txBody>
      </p:sp>
    </p:spTree>
    <p:extLst>
      <p:ext uri="{BB962C8B-B14F-4D97-AF65-F5344CB8AC3E}">
        <p14:creationId xmlns:p14="http://schemas.microsoft.com/office/powerpoint/2010/main" val="153965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學習目標</a:t>
            </a:r>
            <a:endParaRPr lang="en-US" alt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讓學生認識做運動的重要性</a:t>
            </a:r>
            <a:endParaRPr lang="en-US" altLang="en-US" dirty="0" smtClean="0"/>
          </a:p>
          <a:p>
            <a:pPr eaLnBrk="1" hangingPunct="1"/>
            <a:r>
              <a:rPr lang="zh-TW" altLang="en-US" dirty="0" smtClean="0"/>
              <a:t>培養學生做運動的生活習慣</a:t>
            </a:r>
            <a:endParaRPr lang="en-US" altLang="en-US" dirty="0" smtClean="0"/>
          </a:p>
          <a:p>
            <a:pPr eaLnBrk="1" hangingPunct="1"/>
            <a:r>
              <a:rPr lang="zh-TW" altLang="en-US" dirty="0" smtClean="0"/>
              <a:t>培養學生堅毅、不輕言放棄的精神</a:t>
            </a:r>
            <a:endParaRPr lang="en-US" altLang="en-US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r>
              <a:rPr lang="zh-TW" altLang="en-US" dirty="0" smtClean="0"/>
              <a:t>價值觀</a:t>
            </a:r>
            <a:r>
              <a:rPr lang="zh-TW" altLang="en-US" dirty="0" smtClean="0"/>
              <a:t>和態度</a:t>
            </a:r>
            <a:r>
              <a:rPr lang="zh-TW" altLang="en-US" dirty="0" smtClean="0"/>
              <a:t>：勤勞、堅毅</a:t>
            </a:r>
            <a:r>
              <a:rPr lang="zh-TW" altLang="en-US" dirty="0" smtClean="0"/>
              <a:t>、自我管理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9E0074F6-9515-4E4A-84E1-146133496BE8}" type="slidenum">
              <a:rPr lang="en-US" altLang="zh-TW"/>
              <a:pPr/>
              <a:t>2</a:t>
            </a:fld>
            <a:endParaRPr lang="en-US" altLang="zh-TW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健康生活方式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進行</a:t>
            </a:r>
            <a:r>
              <a:rPr lang="zh-TW" altLang="en-US" b="1" dirty="0">
                <a:solidFill>
                  <a:srgbClr val="C00000"/>
                </a:solidFill>
              </a:rPr>
              <a:t>中強度</a:t>
            </a:r>
            <a:r>
              <a:rPr lang="zh-TW" altLang="en-US" dirty="0"/>
              <a:t>活動時，呼吸和心跳稍為加快及輕微流汗，但不覺辛苦（例如仍然可以交談自如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en-US" dirty="0" smtClean="0"/>
              <a:t>進行</a:t>
            </a:r>
            <a:r>
              <a:rPr lang="zh-TW" altLang="en-US" b="1" dirty="0">
                <a:solidFill>
                  <a:srgbClr val="C00000"/>
                </a:solidFill>
              </a:rPr>
              <a:t>劇烈強度</a:t>
            </a:r>
            <a:r>
              <a:rPr lang="zh-TW" altLang="en-US" dirty="0"/>
              <a:t>活動時，呼吸急速、心跳很快及大量流汗，覺得辛苦（例如不能夠交談自如）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每</a:t>
            </a:r>
            <a:r>
              <a:rPr lang="zh-TW" altLang="en-US" dirty="0"/>
              <a:t>星期最少三天進行劇烈強度的體能活動，以強化肌肉及促進骨骼成長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43398-120E-45B0-AD26-3E9CE77E088C}" type="slidenum">
              <a:rPr lang="en-US" altLang="zh-TW" smtClean="0"/>
              <a:pPr>
                <a:defRPr/>
              </a:pPr>
              <a:t>20</a:t>
            </a:fld>
            <a:endParaRPr lang="en-US" altLang="zh-TW" dirty="0"/>
          </a:p>
        </p:txBody>
      </p:sp>
      <p:sp>
        <p:nvSpPr>
          <p:cNvPr id="5" name="TextBox 4"/>
          <p:cNvSpPr txBox="1"/>
          <p:nvPr/>
        </p:nvSpPr>
        <p:spPr>
          <a:xfrm>
            <a:off x="2699792" y="6245225"/>
            <a:ext cx="5338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https://cd1.edb.hkedcity.net/cd/pe/tc/pa/pa_c.htm</a:t>
            </a:r>
          </a:p>
        </p:txBody>
      </p:sp>
    </p:spTree>
    <p:extLst>
      <p:ext uri="{BB962C8B-B14F-4D97-AF65-F5344CB8AC3E}">
        <p14:creationId xmlns:p14="http://schemas.microsoft.com/office/powerpoint/2010/main" val="1089725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影片資源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43398-120E-45B0-AD26-3E9CE77E088C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5" name="Rectangle 4"/>
          <p:cNvSpPr/>
          <p:nvPr/>
        </p:nvSpPr>
        <p:spPr>
          <a:xfrm>
            <a:off x="457200" y="1482616"/>
            <a:ext cx="8229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0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日行萬步</a:t>
            </a:r>
          </a:p>
          <a:p>
            <a:r>
              <a:rPr lang="en-US" sz="3000" u="sng" dirty="0">
                <a:solidFill>
                  <a:srgbClr val="4C4C4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https://www.youtube.com/watch?v=YbwPUJwh7zk</a:t>
            </a:r>
            <a:endParaRPr lang="en-US" sz="3000" dirty="0">
              <a:solidFill>
                <a:srgbClr val="4D4D4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zh-CN" altLang="en-US" sz="30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健康動起來</a:t>
            </a:r>
          </a:p>
          <a:p>
            <a:r>
              <a:rPr lang="en-US" sz="3000" u="sng" dirty="0">
                <a:solidFill>
                  <a:srgbClr val="4C4C4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https://emm.edcity.hk/media/%E5%81%A5%E5%BA%B7%E5%8B%95%E8%B5%B7%E4%BE%86/0_k96iuwl2/187438543</a:t>
            </a:r>
            <a:endParaRPr lang="en-US" sz="3000" dirty="0">
              <a:solidFill>
                <a:srgbClr val="4D4D4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zh-CN" altLang="en-US" sz="30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運動和健康</a:t>
            </a:r>
          </a:p>
          <a:p>
            <a:r>
              <a:rPr lang="en-US" sz="3000" u="sng" dirty="0">
                <a:solidFill>
                  <a:srgbClr val="4C4C4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https://emm.edcity.hk/media/0_bdld5wqy</a:t>
            </a:r>
            <a:endParaRPr lang="en-US" sz="3000" b="0" i="0" dirty="0">
              <a:solidFill>
                <a:srgbClr val="4D4D4D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164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總結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>
              <a:buNone/>
              <a:defRPr/>
            </a:pPr>
            <a:r>
              <a:rPr lang="zh-TW" altLang="en-US" sz="3000" dirty="0" smtClean="0"/>
              <a:t>我們要經常運動，從小養成健康生活習慣。除了運動外，我們也要注重個人衛生、均衡飲食、作息定時、作適量的閒暇活動等。</a:t>
            </a:r>
            <a:endParaRPr lang="en-US" altLang="zh-TW" sz="3000" dirty="0" smtClean="0"/>
          </a:p>
          <a:p>
            <a:pPr marL="0" indent="0" eaLnBrk="1" hangingPunct="1">
              <a:buFontTx/>
              <a:buNone/>
              <a:defRPr/>
            </a:pPr>
            <a:endParaRPr lang="en-US" sz="3400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5243BED-0AB8-42B4-B36D-AA739B3DC5AB}" type="slidenum">
              <a:rPr lang="en-US" altLang="zh-TW"/>
              <a:pPr/>
              <a:t>22</a:t>
            </a:fld>
            <a:endParaRPr lang="en-US" altLang="zh-TW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2448272"/>
          </a:xfrm>
        </p:spPr>
        <p:txBody>
          <a:bodyPr/>
          <a:lstStyle/>
          <a:p>
            <a:pPr eaLnBrk="1" hangingPunct="1"/>
            <a:r>
              <a:rPr lang="zh-TW" altLang="en-US" sz="60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活動一：欣兒的故事（上）</a:t>
            </a:r>
            <a:endParaRPr lang="en-US" altLang="en-US" sz="600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921349C0-CAAC-42E9-BADD-FCD2F01EE14E}" type="slidenum">
              <a:rPr lang="en-US" altLang="zh-TW"/>
              <a:pPr/>
              <a:t>3</a:t>
            </a:fld>
            <a:endParaRPr lang="en-US" altLang="zh-TW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800" smtClean="0"/>
              <a:t>活動二：</a:t>
            </a:r>
            <a:r>
              <a:rPr lang="en-US" altLang="zh-TW" sz="3800" smtClean="0"/>
              <a:t>24</a:t>
            </a:r>
            <a:r>
              <a:rPr lang="zh-TW" altLang="en-US" sz="3800" smtClean="0"/>
              <a:t>小時周身郁？定係唔多郁？</a:t>
            </a:r>
            <a:endParaRPr lang="en-US" altLang="en-US" sz="3800" smtClean="0"/>
          </a:p>
        </p:txBody>
      </p:sp>
      <p:pic>
        <p:nvPicPr>
          <p:cNvPr id="9219" name="Picture 3" descr="踢足球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628775"/>
            <a:ext cx="2690812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閱讀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0" y="1844675"/>
            <a:ext cx="2146300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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388" y="3981450"/>
            <a:ext cx="4225925" cy="189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DF9C392-9334-4E44-86B4-8DA43A1551F1}" type="slidenum">
              <a:rPr lang="en-US" altLang="zh-TW"/>
              <a:pPr/>
              <a:t>4</a:t>
            </a:fld>
            <a:endParaRPr lang="en-US" altLang="zh-TW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E4FA855-68F5-4F9C-AC94-CBFFDEE19E1E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2448272"/>
          </a:xfrm>
        </p:spPr>
        <p:txBody>
          <a:bodyPr/>
          <a:lstStyle/>
          <a:p>
            <a:pPr eaLnBrk="1" hangingPunct="1"/>
            <a:r>
              <a:rPr lang="zh-TW" altLang="en-US" sz="60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活動三：欣兒的故事（下）</a:t>
            </a:r>
            <a:endParaRPr lang="en-US" altLang="en-US" sz="600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solidFill>
                  <a:schemeClr val="hlink"/>
                </a:solidFill>
              </a:rPr>
              <a:t>不做運動壞處多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627688" cy="4525963"/>
          </a:xfrm>
        </p:spPr>
        <p:txBody>
          <a:bodyPr/>
          <a:lstStyle/>
          <a:p>
            <a:pPr eaLnBrk="1" hangingPunct="1"/>
            <a:r>
              <a:rPr lang="zh-TW" altLang="en-US" sz="2800" smtClean="0"/>
              <a:t>世界衛生組織估計，全球因缺乏運動而引致的</a:t>
            </a:r>
            <a:r>
              <a:rPr lang="zh-TW" altLang="en-US" sz="2800" smtClean="0">
                <a:solidFill>
                  <a:srgbClr val="FF0000"/>
                </a:solidFill>
              </a:rPr>
              <a:t>死亡人數</a:t>
            </a:r>
            <a:r>
              <a:rPr lang="zh-TW" altLang="en-US" sz="2800" smtClean="0"/>
              <a:t>，每年超過</a:t>
            </a:r>
            <a:r>
              <a:rPr lang="zh-TW" altLang="en-US" sz="2800" smtClean="0">
                <a:solidFill>
                  <a:srgbClr val="FF0000"/>
                </a:solidFill>
              </a:rPr>
              <a:t>二百萬</a:t>
            </a:r>
            <a:r>
              <a:rPr lang="zh-TW" altLang="en-US" sz="2800" smtClean="0"/>
              <a:t>。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300788" y="1600200"/>
            <a:ext cx="2386012" cy="4525963"/>
          </a:xfrm>
        </p:spPr>
        <p:txBody>
          <a:bodyPr/>
          <a:lstStyle/>
          <a:p>
            <a:pPr eaLnBrk="1" hangingPunct="1"/>
            <a:endParaRPr lang="en-US" altLang="en-US" sz="2800" smtClean="0"/>
          </a:p>
        </p:txBody>
      </p:sp>
      <p:pic>
        <p:nvPicPr>
          <p:cNvPr id="15365" name="Picture 7" descr="Weight Lifter - Dog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313" y="1773238"/>
            <a:ext cx="2827337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6A515A7F-814F-467B-9B4C-88692D13D278}" type="slidenum">
              <a:rPr lang="en-US" altLang="zh-TW"/>
              <a:pPr/>
              <a:t>6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1470025"/>
          </a:xfrm>
        </p:spPr>
        <p:txBody>
          <a:bodyPr anchor="ctr"/>
          <a:lstStyle/>
          <a:p>
            <a:pPr eaLnBrk="1" hangingPunct="1"/>
            <a:r>
              <a:rPr lang="zh-TW" altLang="en-US" sz="4400" b="1" smtClean="0">
                <a:solidFill>
                  <a:schemeClr val="accent2"/>
                </a:solidFill>
              </a:rPr>
              <a:t>運動</a:t>
            </a:r>
            <a:r>
              <a:rPr lang="en-US" altLang="zh-TW" sz="4400" b="1" smtClean="0">
                <a:solidFill>
                  <a:schemeClr val="accent2"/>
                </a:solidFill>
              </a:rPr>
              <a:t>10</a:t>
            </a:r>
            <a:r>
              <a:rPr lang="zh-TW" altLang="en-US" sz="4400" b="1" smtClean="0">
                <a:solidFill>
                  <a:schemeClr val="accent2"/>
                </a:solidFill>
              </a:rPr>
              <a:t>大好處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en-US" altLang="en-US" sz="3200" smtClean="0"/>
          </a:p>
        </p:txBody>
      </p:sp>
      <p:pic>
        <p:nvPicPr>
          <p:cNvPr id="15366" name="Picture 6" descr="Push-Ups - B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349500"/>
            <a:ext cx="4167188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7" descr="Jumping Rope - Rabbi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700213"/>
            <a:ext cx="2139950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solidFill>
                  <a:schemeClr val="accent2"/>
                </a:solidFill>
              </a:rPr>
              <a:t>常做運動好處多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906963" cy="4525963"/>
          </a:xfrm>
        </p:spPr>
        <p:txBody>
          <a:bodyPr/>
          <a:lstStyle/>
          <a:p>
            <a:pPr marL="533400" indent="-533400" eaLnBrk="1" hangingPunct="1"/>
            <a:r>
              <a:rPr lang="zh-TW" altLang="en-US" sz="2800" smtClean="0"/>
              <a:t>增強</a:t>
            </a:r>
            <a:r>
              <a:rPr lang="zh-TW" altLang="en-US" sz="2800" smtClean="0">
                <a:solidFill>
                  <a:srgbClr val="FF0000"/>
                </a:solidFill>
              </a:rPr>
              <a:t>心肺</a:t>
            </a:r>
            <a:r>
              <a:rPr lang="zh-TW" altLang="en-US" sz="2800" smtClean="0"/>
              <a:t>功能，促進</a:t>
            </a:r>
            <a:r>
              <a:rPr lang="zh-TW" altLang="en-US" sz="2800" smtClean="0">
                <a:solidFill>
                  <a:srgbClr val="FF0000"/>
                </a:solidFill>
              </a:rPr>
              <a:t>血液</a:t>
            </a:r>
            <a:r>
              <a:rPr lang="zh-TW" altLang="en-US" sz="2800" smtClean="0"/>
              <a:t>循環。</a:t>
            </a:r>
          </a:p>
          <a:p>
            <a:pPr marL="533400" indent="-533400" eaLnBrk="1" hangingPunct="1"/>
            <a:endParaRPr lang="zh-TW" altLang="en-US" sz="280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516688" y="1600200"/>
            <a:ext cx="2170112" cy="4525963"/>
          </a:xfrm>
        </p:spPr>
        <p:txBody>
          <a:bodyPr/>
          <a:lstStyle/>
          <a:p>
            <a:pPr eaLnBrk="1" hangingPunct="1"/>
            <a:endParaRPr lang="en-US" altLang="en-US" sz="2800" smtClean="0"/>
          </a:p>
        </p:txBody>
      </p:sp>
      <p:pic>
        <p:nvPicPr>
          <p:cNvPr id="16389" name="Picture 7" descr="Healthy He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133600"/>
            <a:ext cx="3535362" cy="381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B0A05F7-1F0C-4F21-9FDE-9D123A74CD74}" type="slidenum">
              <a:rPr lang="en-US" altLang="zh-TW"/>
              <a:pPr/>
              <a:t>8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常做運動好處多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FF0000"/>
                </a:solidFill>
              </a:rPr>
              <a:t>減低</a:t>
            </a:r>
            <a:r>
              <a:rPr lang="zh-TW" altLang="en-US" smtClean="0"/>
              <a:t>兒童在成年後患上心臟病、高血壓、糖尿病等</a:t>
            </a:r>
            <a:r>
              <a:rPr lang="zh-TW" altLang="en-US" smtClean="0">
                <a:solidFill>
                  <a:srgbClr val="FF0000"/>
                </a:solidFill>
              </a:rPr>
              <a:t>疾病</a:t>
            </a:r>
            <a:r>
              <a:rPr lang="zh-TW" altLang="en-US" smtClean="0"/>
              <a:t>的機會。 </a:t>
            </a:r>
          </a:p>
          <a:p>
            <a:pPr eaLnBrk="1" hangingPunct="1"/>
            <a:endParaRPr lang="zh-TW" altLang="en-US" smtClean="0"/>
          </a:p>
        </p:txBody>
      </p:sp>
      <p:pic>
        <p:nvPicPr>
          <p:cNvPr id="17412" name="Picture 5" descr="Body Builder 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636838"/>
            <a:ext cx="4032250" cy="381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B9437D7-0CDE-4B91-BF0B-68A1F3B8FCDE}" type="slidenum">
              <a:rPr lang="en-US" altLang="zh-TW"/>
              <a:pPr/>
              <a:t>9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1316</Words>
  <Application>Microsoft Office PowerPoint</Application>
  <PresentationFormat>On-screen Show (4:3)</PresentationFormat>
  <Paragraphs>137</Paragraphs>
  <Slides>22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新細明體</vt:lpstr>
      <vt:lpstr>Arial</vt:lpstr>
      <vt:lpstr>Calibri</vt:lpstr>
      <vt:lpstr>Times New Roman</vt:lpstr>
      <vt:lpstr>預設簡報設計</vt:lpstr>
      <vt:lpstr>我要天天做運動</vt:lpstr>
      <vt:lpstr>學習目標</vt:lpstr>
      <vt:lpstr>活動一：欣兒的故事（上）</vt:lpstr>
      <vt:lpstr>活動二：24小時周身郁？定係唔多郁？</vt:lpstr>
      <vt:lpstr>活動三：欣兒的故事（下）</vt:lpstr>
      <vt:lpstr>不做運動壞處多</vt:lpstr>
      <vt:lpstr>運動10大好處</vt:lpstr>
      <vt:lpstr>常做運動好處多</vt:lpstr>
      <vt:lpstr>常做運動好處多</vt:lpstr>
      <vt:lpstr>常做運動好處多</vt:lpstr>
      <vt:lpstr>常做運動好處多</vt:lpstr>
      <vt:lpstr>常做運動好處多</vt:lpstr>
      <vt:lpstr>常做運動好處多</vt:lpstr>
      <vt:lpstr>常做運動好處多</vt:lpstr>
      <vt:lpstr>常做運動好處多</vt:lpstr>
      <vt:lpstr>常做運動好處多</vt:lpstr>
      <vt:lpstr>常做運動好處多</vt:lpstr>
      <vt:lpstr>活動三：欣兒的故事（下）</vt:lpstr>
      <vt:lpstr>健康生活方式</vt:lpstr>
      <vt:lpstr>健康生活方式</vt:lpstr>
      <vt:lpstr>影片資源</vt:lpstr>
      <vt:lpstr>總結</vt:lpstr>
    </vt:vector>
  </TitlesOfParts>
  <Company>HKSARG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不做運動壞處多</dc:title>
  <dc:creator>EDB</dc:creator>
  <cp:lastModifiedBy>CDI, EDB</cp:lastModifiedBy>
  <cp:revision>32</cp:revision>
  <dcterms:created xsi:type="dcterms:W3CDTF">2008-12-16T04:00:22Z</dcterms:created>
  <dcterms:modified xsi:type="dcterms:W3CDTF">2024-04-02T07:35:21Z</dcterms:modified>
</cp:coreProperties>
</file>